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4"/>
  </p:sldMasterIdLst>
  <p:notesMasterIdLst>
    <p:notesMasterId r:id="rId25"/>
  </p:notesMasterIdLst>
  <p:handoutMasterIdLst>
    <p:handoutMasterId r:id="rId26"/>
  </p:handoutMasterIdLst>
  <p:sldIdLst>
    <p:sldId id="353" r:id="rId5"/>
    <p:sldId id="32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31" r:id="rId14"/>
    <p:sldId id="345" r:id="rId15"/>
    <p:sldId id="367" r:id="rId16"/>
    <p:sldId id="347" r:id="rId17"/>
    <p:sldId id="348" r:id="rId18"/>
    <p:sldId id="349" r:id="rId19"/>
    <p:sldId id="357" r:id="rId20"/>
    <p:sldId id="351" r:id="rId21"/>
    <p:sldId id="358" r:id="rId22"/>
    <p:sldId id="359" r:id="rId23"/>
    <p:sldId id="35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F8289-344A-4A76-7208-FBFC70F10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A7EAF-9F59-9C9E-1C7D-D43144C3C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CDD08-5D62-AB7B-1C45-2AE944105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1F7A5-0863-6689-2B8B-732805C51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1733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5953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6435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536997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8401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50868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21487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8929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2916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57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1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10781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24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97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150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82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1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934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2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64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4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8448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58618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7148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4880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8811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7982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12426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smtClean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05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70" r:id="rId21"/>
    <p:sldLayoutId id="2147483771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do.sunbeam.loca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mail.sunbeam.local/" TargetMode="Externa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mail.sunbeam.local/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Submitted by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: Neha Sanjay Kumbharde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515DE46-0F8C-E4C2-200E-51B3514EE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9EB04-4673-BC03-FFF5-D30CD8A3DC08}"/>
              </a:ext>
            </a:extLst>
          </p:cNvPr>
          <p:cNvSpPr txBox="1"/>
          <p:nvPr/>
        </p:nvSpPr>
        <p:spPr>
          <a:xfrm>
            <a:off x="1376516" y="1718536"/>
            <a:ext cx="6949599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Garamond" panose="02020404030301010803" pitchFamily="18" charset="0"/>
              </a:rPr>
              <a:t>Project Title:</a:t>
            </a:r>
            <a:r>
              <a:rPr lang="en-US" b="1" dirty="0">
                <a:latin typeface="Garamond" panose="02020404030301010803" pitchFamily="18" charset="0"/>
              </a:rPr>
              <a:t> </a:t>
            </a:r>
            <a:r>
              <a:rPr lang="en-US" sz="3200" b="1" dirty="0">
                <a:latin typeface="Garamond" panose="02020404030301010803" pitchFamily="18" charset="0"/>
              </a:rPr>
              <a:t>Security DMZ</a:t>
            </a:r>
          </a:p>
          <a:p>
            <a:r>
              <a:rPr lang="en-US" sz="3200" b="1" dirty="0">
                <a:latin typeface="Garamond" panose="02020404030301010803" pitchFamily="18" charset="0"/>
              </a:rPr>
              <a:t>(Demilitarized Zone) </a:t>
            </a:r>
          </a:p>
          <a:p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                  </a:t>
            </a:r>
            <a:r>
              <a:rPr lang="en-US" sz="1800" b="1" dirty="0">
                <a:latin typeface="Garamond" panose="02020404030301010803" pitchFamily="18" charset="0"/>
              </a:rPr>
              <a:t>Duration</a:t>
            </a:r>
            <a:r>
              <a:rPr lang="en-US" sz="1800" dirty="0">
                <a:latin typeface="Garamond" panose="02020404030301010803" pitchFamily="18" charset="0"/>
              </a:rPr>
              <a:t>: 01/08/2025 –  31/08/2025</a:t>
            </a:r>
            <a:br>
              <a:rPr lang="en-US" sz="1800" dirty="0">
                <a:latin typeface="Garamond" panose="02020404030301010803" pitchFamily="18" charset="0"/>
              </a:rPr>
            </a:br>
            <a:r>
              <a:rPr lang="en-US" sz="1800" b="1" dirty="0">
                <a:latin typeface="Garamond" panose="02020404030301010803" pitchFamily="18" charset="0"/>
              </a:rPr>
              <a:t>      Organization</a:t>
            </a:r>
            <a:r>
              <a:rPr lang="en-US" sz="1800" dirty="0">
                <a:latin typeface="Garamond" panose="02020404030301010803" pitchFamily="18" charset="0"/>
              </a:rPr>
              <a:t>: Sunbeam Institute Of Information Technology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3092540"/>
          </a:xfrm>
          <a:noFill/>
        </p:spPr>
        <p:txBody>
          <a:bodyPr>
            <a:noAutofit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>
                <a:latin typeface="Garamond" panose="02020404030301010803" pitchFamily="18" charset="0"/>
              </a:rPr>
              <a:t>Day 02 – Flask App with SSL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81F5A5-6C21-AB54-DFFF-285E767BC66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4800" y="3942375"/>
            <a:ext cx="758067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 configured the Flask app to be accessible at 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  <a:hlinkClick r:id="rId3"/>
              </a:rPr>
              <a:t>https://todo.sunbeam.local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.</a:t>
            </a:r>
          </a:p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 generated self-signed SSL certificates for this domain and updated the   Apache/Flask configuration to use HTTPS.</a:t>
            </a:r>
          </a:p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Verified secure access over HTTPS.</a:t>
            </a:r>
          </a:p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285750" lvl="0" indent="-28575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Key Point: Knowledge of SSL/TLS and securing web apps.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Engaging </a:t>
            </a:r>
            <a:br>
              <a:rPr lang="en-US" dirty="0"/>
            </a:br>
            <a:r>
              <a:rPr lang="en-US" dirty="0"/>
              <a:t>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noFill/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Image 2">
            <a:extLst>
              <a:ext uri="{FF2B5EF4-FFF2-40B4-BE49-F238E27FC236}">
                <a16:creationId xmlns:a16="http://schemas.microsoft.com/office/drawing/2014/main" id="{4C3E533A-1FEB-DF39-91D9-0FA957D461A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144" y="555272"/>
            <a:ext cx="10565450" cy="58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155C3-1A05-894B-ACFD-C15FA312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7B46-1DD6-1EF6-4A4A-2CBE345D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3092540"/>
          </a:xfrm>
          <a:noFill/>
        </p:spPr>
        <p:txBody>
          <a:bodyPr>
            <a:noAutofit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>
                <a:latin typeface="Garamond" panose="02020404030301010803" pitchFamily="18" charset="0"/>
              </a:rPr>
              <a:t>Day 03 – </a:t>
            </a: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Mail Server Setup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861A3A-FDF0-EA41-2746-87DD5FB956B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4800" y="3942377"/>
            <a:ext cx="758067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 installed and configured a Mail Server (Postfix + Dovecot) for the domain </a:t>
            </a:r>
            <a:r>
              <a:rPr lang="en-US" altLang="en-US" sz="180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sunbeam.local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.</a:t>
            </a:r>
          </a:p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Created and tested two user accounts to ensure sending and receiving emails was working.</a:t>
            </a:r>
          </a:p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285750" lvl="0" indent="-28575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Key Point: Experience in configuring email infrastructure.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ED655B60-9454-9863-5C2E-06A35E5C74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9191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94E236B8-3F96-8DF6-A3E0-BED6376DA798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648929" y="136525"/>
            <a:ext cx="10900134" cy="65849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Day 04 – Webmail Setup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522296-BCE2-C9BD-B89F-DFB24CEFCAC6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186813" y="265077"/>
            <a:ext cx="668593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Installed </a:t>
            </a:r>
            <a:r>
              <a:rPr lang="en-US" altLang="en-US" sz="180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Roundcube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webmail and configured it to integrate with the mail server.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Made it accessible at 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  <a:hlinkClick r:id="rId2"/>
              </a:rPr>
              <a:t>http://mail.sunbeam.local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Tested email login and communication via the browser.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Key Point: Practical email + webmail setup.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475DB467-CF32-9F13-FEBD-AB4728C03616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186813" y="2261420"/>
            <a:ext cx="7010399" cy="42180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Day 05 – Monitoring with Nagios XI</a:t>
            </a: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" r="45"/>
          <a:stretch/>
        </p:blipFill>
        <p:spPr/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9804E18-96EA-2056-D78C-A3D1CF4E730C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781345" y="2990600"/>
            <a:ext cx="712028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Installed Nagios XI for monitoring Web Server and Mail Server.</a:t>
            </a:r>
          </a:p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       Configured checks for Apache (HTTP/HTTPS), mail protocols </a:t>
            </a:r>
          </a:p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       (SMTP, IMAP, POP3), and also system resources </a:t>
            </a:r>
          </a:p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       (CPU, memory usage).</a:t>
            </a:r>
          </a:p>
          <a:p>
            <a:pPr marL="342900" lvl="0" indent="-34290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Configured email alerts from Nagios to be sent using our </a:t>
            </a:r>
          </a:p>
          <a:p>
            <a:pPr marL="342900" lvl="0" indent="-34290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mail server (</a:t>
            </a:r>
            <a:r>
              <a:rPr lang="en-US" altLang="en-US" sz="2000" dirty="0" err="1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sunbeam.local</a:t>
            </a: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).</a:t>
            </a:r>
          </a:p>
          <a:p>
            <a:pPr marL="342900" lvl="0" indent="-34290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342900" lvl="0" indent="-34290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200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pPr marL="342900" lvl="0" indent="-34290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Key Point: Proactive monitoring &amp; alerting setup.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0306-5C16-4DF6-EA78-CB4D207B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6918-6F84-48B8-6111-EA5B3C0ACA5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79551-09F4-4B03-3D8C-6C4DBB72B2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9649-3CDC-2F79-0359-86C784AF4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D7C4-2BBC-5381-D121-ABE3554B4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78BAFCF8-9B6C-464D-F599-FCC5E670D31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116" y="136525"/>
            <a:ext cx="11356257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0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Day 06 – IDS with Snort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Objective: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effectLst/>
              </a:rPr>
              <a:t>Configure Snort on Web Server.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effectLst/>
              </a:rPr>
              <a:t>Write custom IDS rules.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Installed and configured Snort IDS on the web server.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Key Point: Shows knowledge of security &amp; IDS rules.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38762-AEBF-8FD9-03AC-305879D2DC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Wrote custom rules for </a:t>
            </a:r>
            <a:r>
              <a:rPr lang="en-US" sz="1800" dirty="0" err="1">
                <a:solidFill>
                  <a:schemeClr val="tx1"/>
                </a:solidFill>
                <a:latin typeface="Garamond" panose="02020404030301010803" pitchFamily="18" charset="0"/>
              </a:rPr>
              <a:t>detecting:SYN</a:t>
            </a: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Garamond" panose="02020404030301010803" pitchFamily="18" charset="0"/>
              </a:rPr>
              <a:t>FloodPing</a:t>
            </a: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Garamond" panose="02020404030301010803" pitchFamily="18" charset="0"/>
              </a:rPr>
              <a:t>FloodPing</a:t>
            </a: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of Death</a:t>
            </a:r>
          </a:p>
          <a:p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       a) SYN </a:t>
            </a:r>
            <a:r>
              <a:rPr lang="en-US" sz="1800" dirty="0" err="1">
                <a:solidFill>
                  <a:schemeClr val="tx1"/>
                </a:solidFill>
                <a:latin typeface="Garamond" panose="02020404030301010803" pitchFamily="18" charset="0"/>
              </a:rPr>
              <a:t>FloodPing</a:t>
            </a: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</a:p>
          <a:p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       b)Flood</a:t>
            </a:r>
          </a:p>
          <a:p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       c) Ping of Death</a:t>
            </a:r>
          </a:p>
          <a:p>
            <a:endParaRPr lang="en-US" sz="18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Verified rules by simulating attacks and checking Snort logs.</a:t>
            </a:r>
          </a:p>
          <a:p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9321-4C1B-45B0-CAAB-12B13EBF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9B802-1E83-E4B1-2E94-55604DE525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84516-AFA2-2978-304A-BC01E42A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4C071-9AD4-E5F8-D76C-8A1DC47F0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Image 10">
            <a:extLst>
              <a:ext uri="{FF2B5EF4-FFF2-40B4-BE49-F238E27FC236}">
                <a16:creationId xmlns:a16="http://schemas.microsoft.com/office/drawing/2014/main" id="{1C12052C-7D14-0F55-931A-2C3057DED3FD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857" y="765441"/>
            <a:ext cx="11008872" cy="54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76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7F5C-AA6E-B4FF-1AF7-2EF03B9E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Day 07 – Hardening &amp; Firewall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AE460-9FF6-936B-1A8E-BAC9E2E552C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Objective:</a:t>
            </a:r>
          </a:p>
          <a:p>
            <a:pPr lvl="0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Protect all servers with fail2ban.</a:t>
            </a:r>
          </a:p>
          <a:p>
            <a:pPr lvl="0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Secure DB server using iptables.</a:t>
            </a:r>
          </a:p>
          <a:p>
            <a:pPr lvl="0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Install and configure </a:t>
            </a:r>
            <a:r>
              <a:rPr lang="en-US" sz="2000" dirty="0" err="1">
                <a:solidFill>
                  <a:schemeClr val="tx1"/>
                </a:solidFill>
                <a:latin typeface="Garamond" panose="02020404030301010803" pitchFamily="18" charset="0"/>
              </a:rPr>
              <a:t>pfSense</a:t>
            </a: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 firewall.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28749-B054-C671-28CD-E8171081BC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Fail2Ban for SSH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iptables on </a:t>
            </a:r>
            <a:r>
              <a:rPr lang="en-US" sz="1800" dirty="0" err="1">
                <a:solidFill>
                  <a:schemeClr val="tx1"/>
                </a:solidFill>
                <a:latin typeface="Garamond" panose="02020404030301010803" pitchFamily="18" charset="0"/>
              </a:rPr>
              <a:t>DBserver</a:t>
            </a: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(allow only Webserver access)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Garamond" panose="02020404030301010803" pitchFamily="18" charset="0"/>
              </a:rPr>
              <a:t>pfSense</a:t>
            </a:r>
            <a:r>
              <a:rPr lang="en-US" sz="1800" dirty="0">
                <a:solidFill>
                  <a:schemeClr val="tx1"/>
                </a:solidFill>
                <a:latin typeface="Garamond" panose="02020404030301010803" pitchFamily="18" charset="0"/>
              </a:rPr>
              <a:t> firewall installation &amp; configuration</a:t>
            </a:r>
          </a:p>
          <a:p>
            <a:endParaRPr lang="en-US" sz="18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6FE94-76EF-DADC-A8B6-F3C6598F92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0135F-6FA7-DE50-6293-96EF5F49E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0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Agenda / Roadmap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340865"/>
            <a:ext cx="5385816" cy="37256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1 (04/08/2025):</a:t>
            </a:r>
            <a:r>
              <a:rPr lang="en-US" altLang="en-US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b="1" dirty="0">
                <a:solidFill>
                  <a:srgbClr val="FFC000"/>
                </a:solidFill>
                <a:latin typeface="Garamond" panose="02020404030301010803" pitchFamily="18" charset="0"/>
              </a:rPr>
              <a:t>Database &amp; Web Server Setup</a:t>
            </a:r>
            <a:endParaRPr lang="en-US" altLang="en-US" b="1" dirty="0">
              <a:solidFill>
                <a:srgbClr val="FFC000"/>
              </a:solidFill>
              <a:latin typeface="Garamond" panose="02020404030301010803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2 (05/08/2025):</a:t>
            </a:r>
            <a:r>
              <a:rPr lang="en-US" b="1" dirty="0">
                <a:solidFill>
                  <a:srgbClr val="FFC000"/>
                </a:solidFill>
                <a:latin typeface="Garamond" panose="02020404030301010803" pitchFamily="18" charset="0"/>
              </a:rPr>
              <a:t>Flask App with SSL</a:t>
            </a:r>
            <a:endParaRPr lang="en-US" altLang="en-US" b="1" dirty="0">
              <a:solidFill>
                <a:srgbClr val="FFC000"/>
              </a:solidFill>
              <a:latin typeface="Garamond" panose="02020404030301010803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3 (06/08/2025):</a:t>
            </a:r>
            <a:r>
              <a:rPr lang="en-US" altLang="en-US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b="1" dirty="0">
                <a:solidFill>
                  <a:srgbClr val="FFC000"/>
                </a:solidFill>
                <a:latin typeface="Garamond" panose="02020404030301010803" pitchFamily="18" charset="0"/>
              </a:rPr>
              <a:t>Mail Server Setup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4 (07/08/2025):</a:t>
            </a:r>
            <a:r>
              <a:rPr lang="en-US" altLang="en-US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b="1" dirty="0">
                <a:solidFill>
                  <a:srgbClr val="FFC000"/>
                </a:solidFill>
                <a:latin typeface="Garamond" panose="02020404030301010803" pitchFamily="18" charset="0"/>
              </a:rPr>
              <a:t>Webmail Setup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5 (11/08/2025):</a:t>
            </a:r>
            <a:r>
              <a:rPr lang="en-US" b="1" dirty="0">
                <a:solidFill>
                  <a:srgbClr val="FFC000"/>
                </a:solidFill>
                <a:latin typeface="Garamond" panose="02020404030301010803" pitchFamily="18" charset="0"/>
              </a:rPr>
              <a:t>Monitoring with Nagios XI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6 (13/08/2025):</a:t>
            </a:r>
            <a:r>
              <a:rPr lang="en-US" b="1" dirty="0">
                <a:solidFill>
                  <a:srgbClr val="FFC000"/>
                </a:solidFill>
                <a:latin typeface="Garamond" panose="02020404030301010803" pitchFamily="18" charset="0"/>
              </a:rPr>
              <a:t>IDS with Snort</a:t>
            </a:r>
            <a:endParaRPr lang="en-US" altLang="en-US" b="1" dirty="0">
              <a:solidFill>
                <a:srgbClr val="FFC000"/>
              </a:solidFill>
              <a:latin typeface="Garamond" panose="02020404030301010803" pitchFamily="18" charset="0"/>
            </a:endParaRPr>
          </a:p>
          <a:p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Day 7 (18/08/2025): </a:t>
            </a:r>
            <a:r>
              <a:rPr lang="en-US" b="1" dirty="0">
                <a:solidFill>
                  <a:srgbClr val="FFC000"/>
                </a:solidFill>
                <a:latin typeface="Garamond" panose="02020404030301010803" pitchFamily="18" charset="0"/>
              </a:rPr>
              <a:t>Hardening &amp; Firewall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Neha Sanjay Kumbharde</a:t>
            </a:r>
          </a:p>
          <a:p>
            <a:r>
              <a:rPr lang="en-US" dirty="0">
                <a:solidFill>
                  <a:schemeClr val="tx1"/>
                </a:solidFill>
              </a:rPr>
              <a:t>nehakumbharde1999@gmail.com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DBFB-86F1-697C-1C35-CF00A2B8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Technologies Used:-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6503B-0E1A-7858-913E-778F809C85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1)Database Server – MySQL/MariaDB: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The database server was set up by installing the required database software from the package manager.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 new database schema was created for the project, and user access privileges were assigned so only the web server could connect.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This ensured secure storage of application data and restricted access.</a:t>
            </a:r>
          </a:p>
          <a:p>
            <a:pPr lvl="0"/>
            <a:r>
              <a:rPr lang="en-US" sz="14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2)Web Server – Apache2 + Flask: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 web server environment was prepared using Apache2 to handle HTTP requests. Flask, a lightweight Python framework, was added to run the application logic.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The application was then cloned from the project repository and deployed on the server.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Configuration changes were made so that the application could connect to the database server and be accessed from client browsers.</a:t>
            </a:r>
          </a:p>
          <a:p>
            <a:pPr lvl="0"/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3)</a:t>
            </a:r>
            <a:r>
              <a:rPr lang="en-US" sz="1400" b="1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SSL/TLS Certificates: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 domain name was mapped to the web server using local DNS/hosts file entries. A self-signed SSL certificate was generated and applied to the web server.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This enabled secure HTTPS communication between users and the application, protecting sensitive data during transmission.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15D2C-8A35-5692-EA98-F0C69CB07C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55105-0654-BEEB-97A9-656319DB41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78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A4C46-EC97-74A7-DE5B-4715DA76C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7E85-EDDA-27C4-692B-99B67406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Technologies Used:-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50098-BCD5-83C4-67DD-CE6E1AFEDE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en-US" sz="18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4)Mail Server – Postfix + Dovecot: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 mail server environment was created using Postfix for sending emails and Dovecot for receiving and storing them.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The mail server was configured with the organization’s local domain.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User accounts were created to allow testing of sending and receiving emails. This provided a functional internal email system for the project environment.</a:t>
            </a:r>
          </a:p>
          <a:p>
            <a:pPr lvl="0"/>
            <a:r>
              <a:rPr lang="en-US" sz="18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5)Webmail – </a:t>
            </a:r>
            <a:r>
              <a:rPr lang="en-US" sz="1800" b="1" u="sng" dirty="0" err="1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Roundcube</a:t>
            </a:r>
            <a:r>
              <a:rPr lang="en-US" sz="18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:</a:t>
            </a:r>
          </a:p>
          <a:p>
            <a:r>
              <a:rPr lang="en-US" sz="1800" dirty="0" err="1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Roundcube</a:t>
            </a:r>
            <a:r>
              <a:rPr lang="en-US" sz="18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was set up as a webmail client so that emails could be accessed through a web browser. The interface was connected to the mail server’s database and configured with the local domain.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This allowed users to log in with their mail IDs and send or receive emails directly through the browser.</a:t>
            </a:r>
          </a:p>
          <a:p>
            <a:pPr lvl="0"/>
            <a:r>
              <a:rPr lang="en-US" sz="18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6)Monitoring – Nagios XI: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 dedicated monitoring server was installed and configured with Nagios XI. Web and mail servers were added as monitored hosts.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Key services like HTTP, HTTPS, SMTP, IMAP, and system resources (CPU, memory) were tracked.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Notification alerts were enabled through the mail server, ensuring that administrators received warnings if any service failed.</a:t>
            </a:r>
          </a:p>
          <a:p>
            <a:endParaRPr lang="en-US" sz="1800" dirty="0"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EA7FF-7089-5ED3-9EC0-B41C935D1A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7339F-C45D-0433-61A2-2DECCE12F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4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35E60-C903-73BD-0A9B-5ECAE3B7E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05D7-2B3A-69B1-E19C-4CC5DBAB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Technologies Used:-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87AF8-A539-0FCE-28B7-15BDF4EA6A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16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7)Intrusion Detection – Snort: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Snort was deployed on the web server as a network intrusion detection system.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It was configured to monitor incoming traffic and identify suspicious patterns such as SYN floods, ICMP floods, and abnormal packets.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Custom rules were added to detect common attack types, allowing early identification of potential threats.</a:t>
            </a:r>
          </a:p>
          <a:p>
            <a:pPr lvl="0"/>
            <a:r>
              <a:rPr lang="en-US" sz="16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8)System Hardening – Fail2ban: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Fail2ban was installed on all servers to prevent brute-force login attempts. The system monitored failed login attempts on services like SSH.</a:t>
            </a:r>
          </a:p>
          <a:p>
            <a:r>
              <a:rPr lang="en-US" sz="16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Malicious IP addresses were automatically blocked for a period of time after repeated failures. This provided an extra layer of protection against unauthorized access.</a:t>
            </a:r>
          </a:p>
          <a:p>
            <a:endParaRPr lang="en-US" sz="1800" dirty="0"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B9A4E-FCBA-C4CE-A573-A1F244DA47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EC072-F12B-FA97-8B03-48D199B469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9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CECC3-4D0A-4498-1CBC-4E98AC9D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A102-07BD-896D-3C82-FE972557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Technologies Used:-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7F4B-CF3F-900A-7384-E14CFB7008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9)System Hardening – iptables: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The database server was further secured using firewall rules.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Only the web server’s IP address was permitted to connect to the database service. All other connections to the database port were denied, reducing the attack surface. </a:t>
            </a:r>
          </a:p>
          <a:p>
            <a:r>
              <a:rPr lang="en-US" sz="14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10.Firewall – </a:t>
            </a:r>
            <a:r>
              <a:rPr lang="en-US" sz="1400" b="1" u="sng" dirty="0" err="1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pfSense</a:t>
            </a:r>
            <a:r>
              <a:rPr lang="en-US" sz="1400" b="1" u="sng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:</a:t>
            </a:r>
            <a:endParaRPr lang="en-US" sz="1400" u="sng" dirty="0">
              <a:solidFill>
                <a:schemeClr val="tx1"/>
              </a:solidFill>
              <a:effectLst/>
              <a:latin typeface="Garamond" panose="02020404030301010803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A </a:t>
            </a:r>
            <a:r>
              <a:rPr lang="en-US" sz="1400" dirty="0" err="1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pfSense</a:t>
            </a:r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firewall was deployed on a separate virtual machine to control network traffic.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Firewall rules were defined to allow only the necessary services: HTTP/HTTPS access to the web server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Mail services (SMTP, IMAP, POP3) to the mail server SSH access restricted to administrative systems only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This created a strong network perimeter, ensuring only trusted traffic could pass through.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21180-C61E-2F7B-8D08-D42853951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B29C3-EA72-EFC5-4296-8E10BF5D52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80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87DDA-0523-FECD-22EF-571430F38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777BB-40B5-9821-C7C2-1B3D385D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/ Software Used:-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8B075-5C4F-2BF2-785A-D53BD3C4B8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724" y="2212258"/>
            <a:ext cx="11231978" cy="4417142"/>
          </a:xfrm>
        </p:spPr>
        <p:txBody>
          <a:bodyPr>
            <a:normAutofit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Garamond" panose="02020404030301010803" pitchFamily="18" charset="0"/>
              </a:rPr>
              <a:t>Day 01 – Web &amp; Database setup: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a)Git → to clone the application repository.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b)Flask (Python) → web application framework.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c)Apache2 / Nginx (optional, if used as reverse proxy for Flask).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d)MySQL / MariaDB / PostgreSQL → database server (depending on the app requirements).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Python3, pip, 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virtualenv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→ for setting up Flask app dependencies.</a:t>
            </a:r>
          </a:p>
          <a:p>
            <a:endParaRPr lang="en-US" sz="14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r>
              <a:rPr lang="en-US" sz="1600" b="1" u="sng" dirty="0">
                <a:solidFill>
                  <a:schemeClr val="tx1"/>
                </a:solidFill>
                <a:latin typeface="Garamond" panose="02020404030301010803" pitchFamily="18" charset="0"/>
              </a:rPr>
              <a:t>Day 02 – Flask app domain &amp; certificates: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a)Flask app (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todo.sunbeam.local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) → running web app.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b)OpenSSL → to generate SSL/TLS certificates.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c)Apache2 / Nginx → web server configuration with HTTPS (reverse proxy to Flask).</a:t>
            </a:r>
          </a:p>
          <a:p>
            <a:endParaRPr lang="en-US" sz="14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r>
              <a:rPr lang="en-US" sz="1600" b="1" u="sng" dirty="0">
                <a:solidFill>
                  <a:schemeClr val="tx1"/>
                </a:solidFill>
                <a:latin typeface="Garamond" panose="02020404030301010803" pitchFamily="18" charset="0"/>
              </a:rPr>
              <a:t>Day 03 – Mail Server: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a)Postfix → SMTP mail transfer agent.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b)Dovecot → IMAP/POP3 mail delivery agent.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c)Bind9 / 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dnsmasq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(optional) → DNS for 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sunbeam.local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domain resolution.</a:t>
            </a:r>
            <a:endParaRPr lang="en-US" sz="1400" u="sng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endParaRPr lang="en-US" sz="1600" b="1" u="sng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endParaRPr lang="en-US" sz="1600" b="1" u="sng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endParaRPr lang="en-US" sz="16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FF02D-B12A-5B9F-B19C-4977AE2BD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24BD5-543F-E79D-EE5F-B431A85C3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7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DA9BB-7E87-142B-D4E5-F46454ABA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AA46-FB10-9296-C01A-D7F287995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/ Software Used:-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2F92E-D538-B439-686D-16B54F7D93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723" y="2212258"/>
            <a:ext cx="11934295" cy="4417142"/>
          </a:xfrm>
        </p:spPr>
        <p:txBody>
          <a:bodyPr>
            <a:normAutofit lnSpcReduction="10000"/>
          </a:bodyPr>
          <a:lstStyle/>
          <a:p>
            <a:r>
              <a:rPr lang="en-US" sz="1600" b="1" u="sng" dirty="0">
                <a:solidFill>
                  <a:schemeClr val="tx1"/>
                </a:solidFill>
                <a:latin typeface="Garamond" panose="02020404030301010803" pitchFamily="18" charset="0"/>
              </a:rPr>
              <a:t>Day 04 – Webmail: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a)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Roundcube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/ 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SquirrelMail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/ 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Rainloop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→ webmail client.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b)Apache2 / Nginx → to serve webmail (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  <a:hlinkClick r:id="rId2"/>
              </a:rPr>
              <a:t>http://mail.sunbeam.local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).</a:t>
            </a:r>
          </a:p>
          <a:p>
            <a:endParaRPr lang="en-US" sz="14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r>
              <a:rPr lang="en-US" sz="1600" b="1" u="sng" dirty="0">
                <a:solidFill>
                  <a:schemeClr val="tx1"/>
                </a:solidFill>
                <a:latin typeface="Garamond" panose="02020404030301010803" pitchFamily="18" charset="0"/>
              </a:rPr>
              <a:t>Day 05 – Monitoring with Nagios: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a)Nagios XI → monitoring tool for services &amp; resources.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b)Nagios plugins → for monitoring http, https, apache2, smtp, 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imap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, pop3, 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cpu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, memory.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c)Mail server (Postfix/Dovecot) → to receive Nagios alerts via email.</a:t>
            </a:r>
          </a:p>
          <a:p>
            <a:endParaRPr lang="en-US" sz="14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r>
              <a:rPr lang="en-US" sz="1600" b="1" u="sng" dirty="0">
                <a:solidFill>
                  <a:schemeClr val="tx1"/>
                </a:solidFill>
                <a:latin typeface="Garamond" panose="02020404030301010803" pitchFamily="18" charset="0"/>
              </a:rPr>
              <a:t>Day 06 – IDS with Snort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a)Snort → Intrusion Detection/Prevention System (IDS/IPS).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b)Custom Snort rules → for SYN flood, ping flood, ping of death detection.</a:t>
            </a:r>
          </a:p>
          <a:p>
            <a:endParaRPr lang="en-US" sz="14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r>
              <a:rPr lang="en-US" sz="1600" b="1" u="sng" dirty="0">
                <a:solidFill>
                  <a:schemeClr val="tx1"/>
                </a:solidFill>
                <a:latin typeface="Garamond" panose="02020404030301010803" pitchFamily="18" charset="0"/>
              </a:rPr>
              <a:t>Day 07– System Hardening &amp; Firewall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a)Fail2ban → to protect SSH (scans logs and blocks malicious IPs).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b)iptables (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netfilter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) → firewall rules on DB server (restrict DB access).</a:t>
            </a:r>
          </a:p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c)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pfSense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→ open-source firewall/router (FreeBSD-based).</a:t>
            </a:r>
          </a:p>
          <a:p>
            <a:endParaRPr lang="en-US" sz="14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endParaRPr lang="en-US" sz="14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endParaRPr lang="en-US" sz="1600" b="1" u="sng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77657-056C-D41D-ED97-3A4AD76EC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9304A-7F6A-9809-E5C4-CB5C5EA42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47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D3CAC-8913-7B1C-A8E5-C031F08D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A676-6BB7-C1FE-626A-ED89FC6C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Day1: Database &amp; Web Server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C6183-9B8B-43FC-9151-C4B6E21E8E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723" y="2212258"/>
            <a:ext cx="11934295" cy="441714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A </a:t>
            </a:r>
            <a:r>
              <a:rPr lang="en-US" sz="1400" b="1" dirty="0">
                <a:solidFill>
                  <a:schemeClr val="tx1"/>
                </a:solidFill>
                <a:latin typeface="Garamond" panose="02020404030301010803" pitchFamily="18" charset="0"/>
              </a:rPr>
              <a:t>Web Server 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is a machine that delivers web pages or applications to users over the internet or intranet. Common web servers are Apache, Nginx, IIS, or </a:t>
            </a:r>
            <a:r>
              <a:rPr lang="en-US" sz="1400" dirty="0" err="1">
                <a:solidFill>
                  <a:schemeClr val="tx1"/>
                </a:solidFill>
                <a:latin typeface="Garamond" panose="02020404030301010803" pitchFamily="18" charset="0"/>
              </a:rPr>
              <a:t>LiteSpeed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.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tx1"/>
                </a:solidFill>
                <a:latin typeface="Garamond" panose="02020404030301010803" pitchFamily="18" charset="0"/>
              </a:rPr>
              <a:t>Steps to Configure a Web Server: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Garamond" panose="02020404030301010803" pitchFamily="18" charset="0"/>
              </a:rPr>
              <a:t>Install Operating System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– Typically Linux distributions or Windows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Garamond" panose="02020404030301010803" pitchFamily="18" charset="0"/>
              </a:rPr>
              <a:t>Install Web Server Software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– e.g., Apache, Nginx, or IIS.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Garamond" panose="02020404030301010803" pitchFamily="18" charset="0"/>
              </a:rPr>
              <a:t>Deploy Web Application Code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– Place website files (HTML, CSS, PHP, Python, etc.) in the server’s root directory.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Garamond" panose="02020404030301010803" pitchFamily="18" charset="0"/>
              </a:rPr>
              <a:t>Connect to Database Server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– Configure the application to connect with the database server for dynamic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Garamond" panose="02020404030301010803" pitchFamily="18" charset="0"/>
              </a:rPr>
              <a:t>DNS &amp; Domain Setup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– Point a domain name to the web server’s IP 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Garamond" panose="02020404030301010803" pitchFamily="18" charset="0"/>
              </a:rPr>
              <a:t>Networking Configuration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– Open ports (HTTP – 80, HTTPS – 443).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Garamond" panose="02020404030301010803" pitchFamily="18" charset="0"/>
              </a:rPr>
              <a:t>SSL/TLS Security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– Install SSL certificates for secure connections.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Garamond" panose="02020404030301010803" pitchFamily="18" charset="0"/>
              </a:rPr>
              <a:t>Performance Tuning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– Enable caching, load balancing, and compression.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Garamond" panose="02020404030301010803" pitchFamily="18" charset="0"/>
              </a:rPr>
              <a:t>Monitoring &amp; Logging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 – Track server performance and access/error logs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400" i="1" dirty="0">
                <a:solidFill>
                  <a:schemeClr val="tx1"/>
                </a:solidFill>
                <a:latin typeface="Garamond" panose="02020404030301010803" pitchFamily="18" charset="0"/>
              </a:rPr>
              <a:t>Example</a:t>
            </a:r>
            <a:r>
              <a:rPr lang="en-US" sz="1400" dirty="0">
                <a:solidFill>
                  <a:schemeClr val="tx1"/>
                </a:solidFill>
                <a:latin typeface="Garamond" panose="02020404030301010803" pitchFamily="18" charset="0"/>
              </a:rPr>
              <a:t>: A web application hosted on Apache that communicates with the MySQL database server to serve dynamic pages.</a:t>
            </a:r>
            <a:endParaRPr lang="en-US" sz="1400" b="1" u="sng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DB8DD-7A4F-D13E-8305-AC54437A9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6530B-7839-A097-F320-5BB763E36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35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213</TotalTime>
  <Words>1781</Words>
  <Application>Microsoft Office PowerPoint</Application>
  <PresentationFormat>Widescreen</PresentationFormat>
  <Paragraphs>202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Calisto MT</vt:lpstr>
      <vt:lpstr>Garamond</vt:lpstr>
      <vt:lpstr>Wingdings</vt:lpstr>
      <vt:lpstr>Wingdings 2</vt:lpstr>
      <vt:lpstr>Slate</vt:lpstr>
      <vt:lpstr>PowerPoint Presentation</vt:lpstr>
      <vt:lpstr>Agenda / Roadmap</vt:lpstr>
      <vt:lpstr>Technologies Used:-</vt:lpstr>
      <vt:lpstr>Technologies Used:-</vt:lpstr>
      <vt:lpstr>Technologies Used:-</vt:lpstr>
      <vt:lpstr>Technologies Used:-</vt:lpstr>
      <vt:lpstr>Tools / Software Used:-</vt:lpstr>
      <vt:lpstr>Tools / Software Used:-</vt:lpstr>
      <vt:lpstr>Day1: Database &amp; Web Server Setup</vt:lpstr>
      <vt:lpstr>  Day 02 – Flask App with SSL  </vt:lpstr>
      <vt:lpstr>Engaging  the audience</vt:lpstr>
      <vt:lpstr>  Day 03 – Mail Server Setup  </vt:lpstr>
      <vt:lpstr>PowerPoint Presentation</vt:lpstr>
      <vt:lpstr>Day 04 – Webmail Setup</vt:lpstr>
      <vt:lpstr>Day 05 – Monitoring with Nagios XI</vt:lpstr>
      <vt:lpstr>PowerPoint Presentation</vt:lpstr>
      <vt:lpstr>Day 06 – IDS with Snort</vt:lpstr>
      <vt:lpstr>PowerPoint Presentation</vt:lpstr>
      <vt:lpstr>Day 07 – Hardening &amp; Firewall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Kumbharde</dc:creator>
  <cp:lastModifiedBy>Neha Kumbharde</cp:lastModifiedBy>
  <cp:revision>33</cp:revision>
  <dcterms:created xsi:type="dcterms:W3CDTF">2025-09-30T06:16:17Z</dcterms:created>
  <dcterms:modified xsi:type="dcterms:W3CDTF">2025-10-01T05:20:47Z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